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87B9F-4E0D-2744-8B76-02F0A9499A1E}" type="datetimeFigureOut">
              <a:rPr lang="en-US" smtClean="0"/>
              <a:pPr/>
              <a:t>3/28/12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9973-F680-1E4A-8B41-EEA77DE744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topic/231186/Germany/58030/The-private-banking-sector" TargetMode="External"/><Relationship Id="rId4" Type="http://schemas.openxmlformats.org/officeDocument/2006/relationships/hyperlink" Target="http://www.feb.ugent.be/nl/Activ/Kijker/img/Deutsche-bundesbank.svg.png" TargetMode="External"/><Relationship Id="rId5" Type="http://schemas.openxmlformats.org/officeDocument/2006/relationships/hyperlink" Target="http://media.photobucket.com/image/commerzbank/theheartofgod/Skyscrapers/Germany-Frankfurt-CommerzbankTower.jpg" TargetMode="External"/><Relationship Id="rId6" Type="http://schemas.openxmlformats.org/officeDocument/2006/relationships/hyperlink" Target="http://www.impactlab.net/wp-content/uploads/2008/03/german-bank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otius.com/countries/germany/economy/germany_economy_banking_and_its_role~1398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Culture Project Q4</a:t>
            </a:r>
            <a:br>
              <a:rPr lang="en-US" dirty="0" smtClean="0"/>
            </a:br>
            <a:r>
              <a:rPr lang="en-US" dirty="0" smtClean="0"/>
              <a:t>German Economy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87872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German Banks:</a:t>
            </a:r>
          </a:p>
          <a:p>
            <a:r>
              <a:rPr lang="en-US" dirty="0" smtClean="0"/>
              <a:t>Role of Banks in German Economy</a:t>
            </a:r>
          </a:p>
          <a:p>
            <a:r>
              <a:rPr lang="en-US" dirty="0" smtClean="0"/>
              <a:t>Dirk Hamel-Wood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Me– I wrote this </a:t>
            </a:r>
            <a:r>
              <a:rPr lang="en-US" dirty="0" err="1" smtClean="0"/>
              <a:t>Powerpoint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http://www.photius.com/countries/germany/economy/germany_economy_banking_and_its_role~1398.html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http://www.britannica.com/EBchecked/topic/231186/Germany/58030/The-private-banking-sector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http://www.feb.ugent.be/nl/Activ/Kijker/img/Deutsche-bundesbank.svg.png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http://media.photobucket.com/image/commerzbank/theheartofgod/Skyscrapers/Germany-Frankfurt-CommerzbankTower.jpg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http://www.impactlab.net/wp-content/uploads/2008/03/german-bank.jpg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ks_hamel-wood with cap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00" y="1282700"/>
            <a:ext cx="6426200" cy="4292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Banking Administration: </a:t>
            </a:r>
          </a:p>
          <a:p>
            <a:pPr>
              <a:buNone/>
            </a:pPr>
            <a:r>
              <a:rPr lang="en-US" dirty="0" smtClean="0"/>
              <a:t>The Deutsche </a:t>
            </a:r>
            <a:r>
              <a:rPr lang="en-US" dirty="0" err="1" smtClean="0"/>
              <a:t>Bundesbank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The countries main financial centre.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937136" y="3728387"/>
            <a:ext cx="3316120" cy="2284537"/>
            <a:chOff x="457200" y="1417638"/>
            <a:chExt cx="3316120" cy="2284537"/>
          </a:xfrm>
        </p:grpSpPr>
        <p:grpSp>
          <p:nvGrpSpPr>
            <p:cNvPr id="5" name="Group 8"/>
            <p:cNvGrpSpPr/>
            <p:nvPr/>
          </p:nvGrpSpPr>
          <p:grpSpPr>
            <a:xfrm>
              <a:off x="457200" y="1417638"/>
              <a:ext cx="3170247" cy="1908007"/>
              <a:chOff x="721836" y="2056229"/>
              <a:chExt cx="5992958" cy="332510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21836" y="2056229"/>
                <a:ext cx="5992958" cy="33251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8" name="Picture 7" descr="Deutsche-bundesbank.svg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3508" y="2101909"/>
                <a:ext cx="5878189" cy="3224606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457200" y="3332843"/>
              <a:ext cx="3316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 Logo for Deutsche </a:t>
              </a:r>
              <a:r>
                <a:rPr lang="en-US" dirty="0" err="1" smtClean="0"/>
                <a:t>Bundesbank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Private Banks:</a:t>
            </a:r>
          </a:p>
          <a:p>
            <a:pPr>
              <a:buNone/>
            </a:pPr>
            <a:r>
              <a:rPr lang="en-US" dirty="0" smtClean="0"/>
              <a:t>	-	Deutsche Bank</a:t>
            </a:r>
          </a:p>
          <a:p>
            <a:pPr>
              <a:buNone/>
            </a:pPr>
            <a:r>
              <a:rPr lang="en-US" dirty="0" smtClean="0"/>
              <a:t>	-	Dresdner Bank</a:t>
            </a:r>
          </a:p>
          <a:p>
            <a:pPr>
              <a:buNone/>
            </a:pPr>
            <a:r>
              <a:rPr lang="en-US" dirty="0" smtClean="0"/>
              <a:t>	-	</a:t>
            </a:r>
            <a:r>
              <a:rPr lang="en-US" dirty="0" err="1" smtClean="0"/>
              <a:t>Commerzbank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These three Banks are omnipresent in unified Germany and have many offices with a wide-reaching influence.</a:t>
            </a:r>
          </a:p>
          <a:p>
            <a:pPr lvl="1"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902011" y="1600200"/>
            <a:ext cx="3312326" cy="2124115"/>
            <a:chOff x="5888819" y="1417638"/>
            <a:chExt cx="4621324" cy="2986100"/>
          </a:xfrm>
        </p:grpSpPr>
        <p:pic>
          <p:nvPicPr>
            <p:cNvPr id="5" name="Picture 4" descr="Germany-Frankfurt-CommerzbankTower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8819" y="1417638"/>
              <a:ext cx="2041884" cy="29861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930703" y="1417638"/>
              <a:ext cx="2579440" cy="90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US" dirty="0" smtClean="0"/>
                <a:t>. </a:t>
              </a:r>
              <a:r>
                <a:rPr lang="en-US" dirty="0" err="1" smtClean="0"/>
                <a:t>Commerzbank</a:t>
              </a:r>
              <a:r>
                <a:rPr lang="en-US" dirty="0" smtClean="0"/>
                <a:t> Building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and Cooperative Institutions:</a:t>
            </a:r>
          </a:p>
          <a:p>
            <a:pPr>
              <a:buNone/>
            </a:pPr>
            <a:r>
              <a:rPr lang="en-US" dirty="0" smtClean="0"/>
              <a:t>	Basically, all the regular banks.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Serve normal banking purposes for everyday people.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819332" y="4175330"/>
            <a:ext cx="2050473" cy="2370090"/>
            <a:chOff x="479244" y="3882964"/>
            <a:chExt cx="2905964" cy="3150426"/>
          </a:xfrm>
        </p:grpSpPr>
        <p:pic>
          <p:nvPicPr>
            <p:cNvPr id="5" name="Picture 4" descr="german-bank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44" y="3882964"/>
              <a:ext cx="2256164" cy="225616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79244" y="6174259"/>
              <a:ext cx="2905964" cy="859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2. German state-owned bank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Banking Administration:</a:t>
            </a:r>
          </a:p>
          <a:p>
            <a:pPr>
              <a:buNone/>
            </a:pPr>
            <a:r>
              <a:rPr lang="en-US" dirty="0" smtClean="0"/>
              <a:t>	-	EU’s most powerful independent Bank.</a:t>
            </a:r>
          </a:p>
          <a:p>
            <a:pPr>
              <a:buNone/>
            </a:pPr>
            <a:r>
              <a:rPr lang="en-US" dirty="0" smtClean="0"/>
              <a:t>	-	Before the issue of the euro, it distributed 		the German currency, the Deutschmark.</a:t>
            </a:r>
          </a:p>
          <a:p>
            <a:pPr>
              <a:buNone/>
            </a:pPr>
            <a:r>
              <a:rPr lang="en-US" dirty="0" smtClean="0"/>
              <a:t>	-	Has representative banks at state level.</a:t>
            </a:r>
          </a:p>
          <a:p>
            <a:pPr>
              <a:buNone/>
            </a:pPr>
            <a:r>
              <a:rPr lang="en-US" dirty="0" smtClean="0"/>
              <a:t>	-	Is independently owned, not controlled by 		the government.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Banks:</a:t>
            </a:r>
          </a:p>
          <a:p>
            <a:pPr>
              <a:buNone/>
            </a:pPr>
            <a:r>
              <a:rPr lang="en-US" dirty="0" smtClean="0"/>
              <a:t>	-	Banks provide financing for private businesses and enterprises. While they do conduct regular banking services, they just </a:t>
            </a:r>
            <a:r>
              <a:rPr lang="en-US" dirty="0" smtClean="0"/>
              <a:t>aren’t </a:t>
            </a:r>
            <a:r>
              <a:rPr lang="en-US" dirty="0" smtClean="0"/>
              <a:t>in such large quantity and are not the main focus.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 of German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and Cooperative Institutions:</a:t>
            </a:r>
          </a:p>
          <a:p>
            <a:pPr>
              <a:buNone/>
            </a:pPr>
            <a:r>
              <a:rPr lang="en-US" dirty="0" smtClean="0"/>
              <a:t>	-	Function as “Universal Banks.”</a:t>
            </a:r>
          </a:p>
          <a:p>
            <a:pPr>
              <a:buNone/>
            </a:pPr>
            <a:r>
              <a:rPr lang="en-US" dirty="0" smtClean="0"/>
              <a:t>	-	This means they offer </a:t>
            </a:r>
            <a:r>
              <a:rPr lang="en-US" dirty="0"/>
              <a:t>banking, saving,</a:t>
            </a:r>
            <a:r>
              <a:rPr lang="en-US" dirty="0" smtClean="0"/>
              <a:t> 				foreign </a:t>
            </a:r>
            <a:r>
              <a:rPr lang="en-US" dirty="0"/>
              <a:t>exchange, and investment </a:t>
            </a:r>
            <a:r>
              <a:rPr lang="en-US" dirty="0" smtClean="0"/>
              <a:t>services.</a:t>
            </a:r>
          </a:p>
          <a:p>
            <a:pPr>
              <a:buNone/>
            </a:pPr>
            <a:r>
              <a:rPr lang="en-US" dirty="0" smtClean="0"/>
              <a:t>	-	They also hold </a:t>
            </a:r>
            <a:r>
              <a:rPr lang="en-US" dirty="0"/>
              <a:t>funds or other assets,</a:t>
            </a:r>
            <a:r>
              <a:rPr lang="en-US" dirty="0" smtClean="0"/>
              <a:t> 				broker </a:t>
            </a:r>
            <a:r>
              <a:rPr lang="en-US" dirty="0"/>
              <a:t>securities, underwrite equity issues,</a:t>
            </a:r>
            <a:r>
              <a:rPr lang="en-US" dirty="0" smtClean="0"/>
              <a:t> 		give </a:t>
            </a:r>
            <a:r>
              <a:rPr lang="en-US" dirty="0"/>
              <a:t>advice on asset placement,</a:t>
            </a:r>
            <a:r>
              <a:rPr lang="en-US" dirty="0" smtClean="0"/>
              <a:t> and 					manage accounts.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Which of these is not one of the three</a:t>
            </a:r>
            <a:r>
              <a:rPr lang="en-US" dirty="0" smtClean="0"/>
              <a:t> main private </a:t>
            </a:r>
            <a:r>
              <a:rPr lang="en-US" dirty="0" smtClean="0"/>
              <a:t>banks?</a:t>
            </a:r>
          </a:p>
          <a:p>
            <a:pPr marL="514350" indent="-514350">
              <a:buNone/>
            </a:pPr>
            <a:r>
              <a:rPr lang="en-US" dirty="0" smtClean="0"/>
              <a:t>	A. Deutsche Bank</a:t>
            </a:r>
          </a:p>
          <a:p>
            <a:pPr marL="514350" indent="-514350">
              <a:buNone/>
            </a:pPr>
            <a:r>
              <a:rPr lang="en-US" dirty="0" smtClean="0"/>
              <a:t>	B. Deutsch Bank</a:t>
            </a:r>
          </a:p>
          <a:p>
            <a:pPr marL="514350" indent="-514350">
              <a:buNone/>
            </a:pPr>
            <a:r>
              <a:rPr lang="en-US" dirty="0" smtClean="0"/>
              <a:t>	C. Dresdner Bank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</a:t>
            </a:r>
            <a:r>
              <a:rPr lang="en-US" dirty="0" smtClean="0"/>
              <a:t> </a:t>
            </a:r>
            <a:r>
              <a:rPr lang="en-US" dirty="0" smtClean="0"/>
              <a:t>Public and Cooperative Institutions are what kind of bank?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A.</a:t>
            </a:r>
            <a:r>
              <a:rPr lang="en-US" dirty="0" smtClean="0"/>
              <a:t> </a:t>
            </a:r>
            <a:r>
              <a:rPr lang="en-US" dirty="0" smtClean="0"/>
              <a:t>shore/embankment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B.</a:t>
            </a:r>
            <a:r>
              <a:rPr lang="en-US" dirty="0" smtClean="0"/>
              <a:t> There are different kinds of banks?</a:t>
            </a:r>
          </a:p>
          <a:p>
            <a:pPr marL="514350" indent="-514350">
              <a:buNone/>
            </a:pPr>
            <a:r>
              <a:rPr lang="en-US" dirty="0" smtClean="0"/>
              <a:t>	C.</a:t>
            </a:r>
            <a:r>
              <a:rPr lang="en-US" dirty="0" smtClean="0"/>
              <a:t> Universal Banks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B. Deutsch Bank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2) C. Universal Banks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484</Words>
  <Application>Microsoft Macintosh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German Culture Project Q4 German Economy </vt:lpstr>
      <vt:lpstr>Types of Banks</vt:lpstr>
      <vt:lpstr>Types of Banks</vt:lpstr>
      <vt:lpstr>Types of Banks</vt:lpstr>
      <vt:lpstr>Role of German Banks</vt:lpstr>
      <vt:lpstr>Role of German Banks</vt:lpstr>
      <vt:lpstr>Role of German Banks</vt:lpstr>
      <vt:lpstr>Quiz Questions</vt:lpstr>
      <vt:lpstr>Answers</vt:lpstr>
      <vt:lpstr>References</vt:lpstr>
      <vt:lpstr>Slide 11</vt:lpstr>
    </vt:vector>
  </TitlesOfParts>
  <Company>U.S. Masters Swimming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Culture Project Q4 German Economy </dc:title>
  <dc:creator>Laura Hamel</dc:creator>
  <cp:lastModifiedBy>Laura Hamel</cp:lastModifiedBy>
  <cp:revision>6</cp:revision>
  <dcterms:created xsi:type="dcterms:W3CDTF">2012-03-28T12:12:20Z</dcterms:created>
  <dcterms:modified xsi:type="dcterms:W3CDTF">2012-03-28T12:29:30Z</dcterms:modified>
</cp:coreProperties>
</file>